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89" autoAdjust="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3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gs" Target="tags/tag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35D2-71AF-EA4D-92E4-C1ED02BD12E1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BEC7-E07E-6D4F-8022-BDCBF1DCE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19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35D2-71AF-EA4D-92E4-C1ED02BD12E1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BEC7-E07E-6D4F-8022-BDCBF1DCE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5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35D2-71AF-EA4D-92E4-C1ED02BD12E1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BEC7-E07E-6D4F-8022-BDCBF1DCE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35D2-71AF-EA4D-92E4-C1ED02BD12E1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BEC7-E07E-6D4F-8022-BDCBF1DCE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08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35D2-71AF-EA4D-92E4-C1ED02BD12E1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BEC7-E07E-6D4F-8022-BDCBF1DCE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8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35D2-71AF-EA4D-92E4-C1ED02BD12E1}" type="datetimeFigureOut">
              <a:rPr lang="en-US" smtClean="0"/>
              <a:t>1/25/17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BEC7-E07E-6D4F-8022-BDCBF1DCE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26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35D2-71AF-EA4D-92E4-C1ED02BD12E1}" type="datetimeFigureOut">
              <a:rPr lang="en-US" smtClean="0"/>
              <a:t>1/25/17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BEC7-E07E-6D4F-8022-BDCBF1DCE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35D2-71AF-EA4D-92E4-C1ED02BD12E1}" type="datetimeFigureOut">
              <a:rPr lang="en-US" smtClean="0"/>
              <a:t>1/25/17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BEC7-E07E-6D4F-8022-BDCBF1DCE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2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35D2-71AF-EA4D-92E4-C1ED02BD12E1}" type="datetimeFigureOut">
              <a:rPr lang="en-US" smtClean="0"/>
              <a:t>1/25/17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BEC7-E07E-6D4F-8022-BDCBF1DCE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3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35D2-71AF-EA4D-92E4-C1ED02BD12E1}" type="datetimeFigureOut">
              <a:rPr lang="en-US" smtClean="0"/>
              <a:t>1/25/17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BEC7-E07E-6D4F-8022-BDCBF1DCE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59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35D2-71AF-EA4D-92E4-C1ED02BD12E1}" type="datetimeFigureOut">
              <a:rPr lang="en-US" smtClean="0"/>
              <a:t>1/25/17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BEC7-E07E-6D4F-8022-BDCBF1DCE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7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A35D2-71AF-EA4D-92E4-C1ED02BD12E1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2BEC7-E07E-6D4F-8022-BDCBF1DCE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9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4" Type="http://schemas.openxmlformats.org/officeDocument/2006/relationships/tags" Target="../tags/tag37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" Type="http://schemas.openxmlformats.org/officeDocument/2006/relationships/tags" Target="../tags/tag34.xml"/><Relationship Id="rId2" Type="http://schemas.openxmlformats.org/officeDocument/2006/relationships/tags" Target="../tags/tag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4" Type="http://schemas.openxmlformats.org/officeDocument/2006/relationships/tags" Target="../tags/tag41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" Type="http://schemas.openxmlformats.org/officeDocument/2006/relationships/tags" Target="../tags/tag38.xml"/><Relationship Id="rId2" Type="http://schemas.openxmlformats.org/officeDocument/2006/relationships/tags" Target="../tags/tag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" Type="http://schemas.openxmlformats.org/officeDocument/2006/relationships/tags" Target="../tags/tag42.xml"/><Relationship Id="rId2" Type="http://schemas.openxmlformats.org/officeDocument/2006/relationships/tags" Target="../tags/tag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4" Type="http://schemas.openxmlformats.org/officeDocument/2006/relationships/tags" Target="../tags/tag49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" Type="http://schemas.openxmlformats.org/officeDocument/2006/relationships/tags" Target="../tags/tag46.xml"/><Relationship Id="rId2" Type="http://schemas.openxmlformats.org/officeDocument/2006/relationships/tags" Target="../tags/tag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4" Type="http://schemas.openxmlformats.org/officeDocument/2006/relationships/tags" Target="../tags/tag53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" Type="http://schemas.openxmlformats.org/officeDocument/2006/relationships/tags" Target="../tags/tag50.xml"/><Relationship Id="rId2" Type="http://schemas.openxmlformats.org/officeDocument/2006/relationships/tags" Target="../tags/tag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4" Type="http://schemas.openxmlformats.org/officeDocument/2006/relationships/tags" Target="../tags/tag57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" Type="http://schemas.openxmlformats.org/officeDocument/2006/relationships/tags" Target="../tags/tag54.xml"/><Relationship Id="rId2" Type="http://schemas.openxmlformats.org/officeDocument/2006/relationships/tags" Target="../tags/tag5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4" Type="http://schemas.openxmlformats.org/officeDocument/2006/relationships/tags" Target="../tags/tag61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" Type="http://schemas.openxmlformats.org/officeDocument/2006/relationships/tags" Target="../tags/tag58.xml"/><Relationship Id="rId2" Type="http://schemas.openxmlformats.org/officeDocument/2006/relationships/tags" Target="../tags/tag5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4" Type="http://schemas.openxmlformats.org/officeDocument/2006/relationships/tags" Target="../tags/tag65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" Type="http://schemas.openxmlformats.org/officeDocument/2006/relationships/tags" Target="../tags/tag62.xml"/><Relationship Id="rId2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tags" Target="../tags/tag9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" Type="http://schemas.openxmlformats.org/officeDocument/2006/relationships/tags" Target="../tags/tag10.xml"/><Relationship Id="rId2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4" Type="http://schemas.openxmlformats.org/officeDocument/2006/relationships/tags" Target="../tags/tag17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" Type="http://schemas.openxmlformats.org/officeDocument/2006/relationships/tags" Target="../tags/tag14.xml"/><Relationship Id="rId2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4" Type="http://schemas.openxmlformats.org/officeDocument/2006/relationships/tags" Target="../tags/tag21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" Type="http://schemas.openxmlformats.org/officeDocument/2006/relationships/tags" Target="../tags/tag18.xml"/><Relationship Id="rId2" Type="http://schemas.openxmlformats.org/officeDocument/2006/relationships/tags" Target="../tags/tag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4" Type="http://schemas.openxmlformats.org/officeDocument/2006/relationships/tags" Target="../tags/tag25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4" Type="http://schemas.openxmlformats.org/officeDocument/2006/relationships/tags" Target="../tags/tag29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" Type="http://schemas.openxmlformats.org/officeDocument/2006/relationships/tags" Target="../tags/tag26.xml"/><Relationship Id="rId2" Type="http://schemas.openxmlformats.org/officeDocument/2006/relationships/tags" Target="../tags/tag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4" Type="http://schemas.openxmlformats.org/officeDocument/2006/relationships/tags" Target="../tags/tag33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" Type="http://schemas.openxmlformats.org/officeDocument/2006/relationships/tags" Target="../tags/tag30.xml"/><Relationship Id="rId2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6-09-08 at 2.35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8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99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400" dirty="0" smtClean="0">
                <a:ea typeface="MS PGothic" charset="-128"/>
              </a:rPr>
              <a:t>Certain employees are eligible for unemployment compensation if they lose their jobs through no fault of their own.  If Jim, a factory worker, will receive compensation of half his regular pay for 52 weeks while he looks for a job, then:</a:t>
            </a:r>
            <a:endParaRPr lang="en-US" altLang="en-US" sz="2400" dirty="0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92760" y="1794812"/>
            <a:ext cx="4114800" cy="4525963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the unemployment compensation most likely raises Jim’s incentive to save while he is working. Unemployment compensation most likely increases Jim’s efforts to find a new job.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the unemployment compensation most likely raises Jim’s incentive to save while he is working.  Unemployment compensation most likely decreases Jim’s efforts to find a new job.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the unemployment compensation most likely lowers Jim’s incentive to save while he is working.  Unemployment compensation most likely increases Jim’s efforts to find a new job.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the unemployment compensation most likely lowers Jim’s incentive to save while he is working.  Unemployment compensation most likely decreases Jim’s efforts to find a new job.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2" name="TPChart" descr="03A514C9246E4876A2008A626233B8C6Chart20170125220412451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3" name="CAI1"/>
          <p:cNvSpPr/>
          <p:nvPr>
            <p:custDataLst>
              <p:tags r:id="rId4"/>
            </p:custDataLst>
          </p:nvPr>
        </p:nvSpPr>
        <p:spPr>
          <a:xfrm rot="10800000">
            <a:off x="350520" y="4734438"/>
            <a:ext cx="177800" cy="1778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000" dirty="0" smtClean="0">
                <a:ea typeface="MS PGothic" charset="-128"/>
              </a:rPr>
              <a:t>Micah has spent $30 for a taxi ride to attend a Colts game. When he arrives at the stadium, he discovers that he left his ticket at home. He doesn’t have time to return home to get it. He paid $60 for his ticket, but can buy another one for $80. In deciding whether he should buy another ticket Micah should compare the value he places on attending the game to</a:t>
            </a:r>
            <a:endParaRPr lang="en-US" altLang="en-US" sz="2000" dirty="0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4220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$30.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$80.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$90.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$170.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2" name="TPChart" descr="F4CD0B7707AB4A77A0903902D6EB93DFChart20170125220411432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3" name="CAI1"/>
          <p:cNvSpPr/>
          <p:nvPr>
            <p:custDataLst>
              <p:tags r:id="rId4"/>
            </p:custDataLst>
          </p:nvPr>
        </p:nvSpPr>
        <p:spPr>
          <a:xfrm rot="10800000">
            <a:off x="142240" y="2718853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MS PGothic" charset="-128"/>
              </a:rPr>
              <a:t>Trade between countries tends to</a:t>
            </a:r>
            <a:endParaRPr lang="en-US" altLang="en-US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reduce specialization and make everyone better off.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reduce specialization and make everyone worse off.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raise specialization and make everyone better off.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raise specialization but make everyone worse off.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2" name="TPChart" descr="C7FCE8F320704BCF90AB8141BFE2EF48Chart20170125220413466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3" name="CAI1"/>
          <p:cNvSpPr/>
          <p:nvPr>
            <p:custDataLst>
              <p:tags r:id="rId4"/>
            </p:custDataLst>
          </p:nvPr>
        </p:nvSpPr>
        <p:spPr>
          <a:xfrm rot="10800000">
            <a:off x="193040" y="3813387"/>
            <a:ext cx="330200" cy="3302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>
                <a:ea typeface="MS PGothic" charset="-128"/>
              </a:rPr>
              <a:t>Which of the following is the primary determinant of the standard of living?</a:t>
            </a:r>
            <a:endParaRPr lang="en-US" altLang="en-US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labor unions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productivity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the amount of labor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competition from foreign countries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2" name="TPChart" descr="2457EC8874384488AAE0BF44D554F7C4Chart20170125220414510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3" name="CAI1"/>
          <p:cNvSpPr/>
          <p:nvPr>
            <p:custDataLst>
              <p:tags r:id="rId4"/>
            </p:custDataLst>
          </p:nvPr>
        </p:nvSpPr>
        <p:spPr>
          <a:xfrm rot="10800000">
            <a:off x="142240" y="2264833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400" dirty="0" smtClean="0">
                <a:ea typeface="MS PGothic" charset="-128"/>
              </a:rPr>
              <a:t>As the manager at the local Save-a-lot, you are thinking of adding one more cashier that would increase sales revenues by $400 per week. What is the most you can pay this new cashier and why?</a:t>
            </a:r>
            <a:endParaRPr lang="en-US" altLang="en-US" sz="2400" dirty="0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700" y="1850240"/>
            <a:ext cx="4114800" cy="45259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$200 per week, so the store makes a profit of $200.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$400 per week, because that is the marginal benefit of hiring the new cashier.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$500 per week, because you are fair and pay more than the minimum wage.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I don't have enough information to make this decision.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2" name="TPChart" descr="409486BC4EC445B6B7F18EF1F4A02AF4Chart20170125220416525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3" name="CAI1"/>
          <p:cNvSpPr/>
          <p:nvPr>
            <p:custDataLst>
              <p:tags r:id="rId4"/>
            </p:custDataLst>
          </p:nvPr>
        </p:nvSpPr>
        <p:spPr>
          <a:xfrm rot="10800000">
            <a:off x="149860" y="2911960"/>
            <a:ext cx="304800" cy="3048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MS PGothic" charset="-128"/>
              </a:rPr>
              <a:t>High inflation is</a:t>
            </a:r>
            <a:endParaRPr lang="en-US" altLang="en-US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not associated with high money supply growth rates. An increase in inflation temporarily reduces unemployment.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not associated with high money supply growth rates. An increase in inflation permanently reduces unemployment.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associated with high money supply growth rates. An increase in inflation temporarily reduces unemployment.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associated with high money supply growth rates. An increase in inflation permanently reduces unemployment.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2" name="TPChart" descr="F5854AC291804573892E3E12975E4189Chart20170125220415524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3" name="CAI1"/>
          <p:cNvSpPr/>
          <p:nvPr>
            <p:custDataLst>
              <p:tags r:id="rId4"/>
            </p:custDataLst>
          </p:nvPr>
        </p:nvSpPr>
        <p:spPr>
          <a:xfrm rot="10800000">
            <a:off x="264160" y="3738033"/>
            <a:ext cx="241300" cy="2413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dirty="0" smtClean="0">
                <a:ea typeface="MS PGothic" charset="-128"/>
              </a:rPr>
              <a:t>Which of the following is not an incentive effect of higher gasoline prices?</a:t>
            </a:r>
            <a:endParaRPr lang="en-US" altLang="en-US" sz="3600" dirty="0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People drive smaller, more fuel-efficient cars.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People take public transportation.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People live closer to where they work.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Exxon-Mobile drills fewer oil wells.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2" name="TPChart" descr="D8599F6D41A743C5B2DEC056C8740638Chart20170125220417553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3" name="CAI1"/>
          <p:cNvSpPr/>
          <p:nvPr>
            <p:custDataLst>
              <p:tags r:id="rId4"/>
            </p:custDataLst>
          </p:nvPr>
        </p:nvSpPr>
        <p:spPr>
          <a:xfrm rot="10800000">
            <a:off x="101600" y="5061543"/>
            <a:ext cx="444500" cy="4445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800" dirty="0" smtClean="0">
                <a:ea typeface="MS PGothic" charset="-128"/>
              </a:rPr>
              <a:t>Adam Smith would have loved </a:t>
            </a:r>
            <a:r>
              <a:rPr lang="en-US" altLang="en-US" sz="2800" dirty="0" err="1" smtClean="0">
                <a:ea typeface="MS PGothic" charset="-128"/>
              </a:rPr>
              <a:t>Uber</a:t>
            </a:r>
            <a:r>
              <a:rPr lang="en-US" altLang="en-US" sz="2800" dirty="0" smtClean="0">
                <a:ea typeface="MS PGothic" charset="-128"/>
              </a:rPr>
              <a:t>, the company providing an app for smartphones that connects passengers and drivers, because:</a:t>
            </a:r>
            <a:endParaRPr lang="en-US" altLang="en-US" sz="2800" dirty="0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sz="2800" dirty="0" smtClean="0">
                <a:ea typeface="MS PGothic" charset="-128"/>
              </a:rPr>
              <a:t>the rides from </a:t>
            </a:r>
            <a:r>
              <a:rPr lang="en-US" altLang="en-US" sz="2800" dirty="0" err="1" smtClean="0">
                <a:ea typeface="MS PGothic" charset="-128"/>
              </a:rPr>
              <a:t>Uber</a:t>
            </a:r>
            <a:r>
              <a:rPr lang="en-US" altLang="en-US" sz="2800" dirty="0" smtClean="0">
                <a:ea typeface="MS PGothic" charset="-128"/>
              </a:rPr>
              <a:t> cars are less expensive than taxis.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2800" dirty="0" err="1" smtClean="0">
                <a:ea typeface="MS PGothic" charset="-128"/>
              </a:rPr>
              <a:t>Uber</a:t>
            </a:r>
            <a:r>
              <a:rPr lang="en-US" altLang="en-US" sz="2800" dirty="0" smtClean="0">
                <a:ea typeface="MS PGothic" charset="-128"/>
              </a:rPr>
              <a:t> cars are more popular than taxis.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2800" dirty="0" smtClean="0">
                <a:ea typeface="MS PGothic" charset="-128"/>
              </a:rPr>
              <a:t>the service increases consumer well-being.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2800" dirty="0" smtClean="0">
                <a:ea typeface="MS PGothic" charset="-128"/>
              </a:rPr>
              <a:t>the </a:t>
            </a:r>
            <a:r>
              <a:rPr lang="en-US" altLang="en-US" sz="2800" dirty="0" err="1" smtClean="0">
                <a:ea typeface="MS PGothic" charset="-128"/>
              </a:rPr>
              <a:t>Uber</a:t>
            </a:r>
            <a:r>
              <a:rPr lang="en-US" altLang="en-US" sz="2800" dirty="0" smtClean="0">
                <a:ea typeface="MS PGothic" charset="-128"/>
              </a:rPr>
              <a:t> driver do not respond to incentives.</a:t>
            </a:r>
            <a:endParaRPr lang="en-US" altLang="en-US" sz="2800" dirty="0">
              <a:ea typeface="MS PGothic" charset="-128"/>
            </a:endParaRPr>
          </a:p>
        </p:txBody>
      </p:sp>
      <p:pic>
        <p:nvPicPr>
          <p:cNvPr id="2" name="TPChart" descr="7A57B766AEA940D5B762FAF847F5CC1FChart20170125220418577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3" name="CAI1"/>
          <p:cNvSpPr/>
          <p:nvPr>
            <p:custDataLst>
              <p:tags r:id="rId4"/>
            </p:custDataLst>
          </p:nvPr>
        </p:nvSpPr>
        <p:spPr>
          <a:xfrm rot="10800000">
            <a:off x="111760" y="4008798"/>
            <a:ext cx="431800" cy="4318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ea typeface="MS PGothic" charset="-128"/>
              </a:rPr>
              <a:t>Economics is best defined as the study of how to run a business most profitably.</a:t>
            </a:r>
            <a:endParaRPr lang="en-US" altLang="en-US" dirty="0">
              <a:ea typeface="MS PGothic" charset="-128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True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False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2" name="TPChart" descr="61F91DC307EB4265AF976ABBDCA7C66CChart20170125220403289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3" name="CAI1"/>
          <p:cNvSpPr/>
          <p:nvPr>
            <p:custDataLst>
              <p:tags r:id="rId4"/>
            </p:custDataLst>
          </p:nvPr>
        </p:nvSpPr>
        <p:spPr>
          <a:xfrm rot="10800000">
            <a:off x="142240" y="2264833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ea typeface="MS PGothic" charset="-128"/>
              </a:rPr>
              <a:t>Exhaust from a factory that increases health risks for people living near the factory is an example of an externality.</a:t>
            </a:r>
            <a:endParaRPr lang="en-US" altLang="en-US" dirty="0">
              <a:ea typeface="MS PGothic" charset="-128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802111"/>
            <a:ext cx="4114800" cy="4525963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True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False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2" name="TPChart" descr="78758E8FC0514FE8A5FC3107A6CACD0FChart20170125220404652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3" name="CAI1"/>
          <p:cNvSpPr/>
          <p:nvPr>
            <p:custDataLst>
              <p:tags r:id="rId4"/>
            </p:custDataLst>
          </p:nvPr>
        </p:nvSpPr>
        <p:spPr>
          <a:xfrm rot="10800000">
            <a:off x="142240" y="1979064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>
                <a:ea typeface="MS PGothic" charset="-128"/>
              </a:rPr>
              <a:t>The business cycle refers to regular and predictable fluctuations in economic activity.</a:t>
            </a:r>
            <a:endParaRPr lang="en-US" altLang="en-US">
              <a:ea typeface="MS PGothic" charset="-128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3138" y="2030243"/>
            <a:ext cx="4114800" cy="4525963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True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False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2" name="TPChart" descr="B0E9A235568E4F70BC5CB7E718D1E011Chart20170125220405609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3" name="CAI1"/>
          <p:cNvSpPr/>
          <p:nvPr>
            <p:custDataLst>
              <p:tags r:id="rId4"/>
            </p:custDataLst>
          </p:nvPr>
        </p:nvSpPr>
        <p:spPr>
          <a:xfrm rot="10800000">
            <a:off x="288178" y="2694876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PQuestion"/>
          <p:cNvSpPr>
            <a:spLocks noGrp="1"/>
          </p:cNvSpPr>
          <p:nvPr>
            <p:ph type="title"/>
          </p:nvPr>
        </p:nvSpPr>
        <p:spPr>
          <a:xfrm>
            <a:off x="316444" y="354152"/>
            <a:ext cx="8384111" cy="1423001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baseline="30000" dirty="0" smtClean="0">
                <a:ea typeface="MS PGothic" charset="-128"/>
              </a:rPr>
              <a:t>In 2008 and 2009, the U.S. economy experienced a deep economic downturn. If there is a short-run trade-off between inflation and unemployment, to combat the high unemployment, President Obama should have pursued an inflationary policy such as a stimulus package of reduced taxes and increased government spending.</a:t>
            </a:r>
            <a:endParaRPr lang="en-US" altLang="en-US" sz="3200" baseline="30000" dirty="0">
              <a:ea typeface="MS PGothic" charset="-128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205037"/>
            <a:ext cx="4114800" cy="4525963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True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False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2" name="TPChart" descr="6AB933655A6C476593AE29377AFD9F28Chart20170125220406525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3" name="CAI1"/>
          <p:cNvSpPr/>
          <p:nvPr>
            <p:custDataLst>
              <p:tags r:id="rId4"/>
            </p:custDataLst>
          </p:nvPr>
        </p:nvSpPr>
        <p:spPr>
          <a:xfrm rot="10800000">
            <a:off x="142240" y="2381990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>
                <a:ea typeface="MS PGothic" charset="-128"/>
              </a:rPr>
              <a:t>A society faces many decisions, but a household does not.</a:t>
            </a:r>
            <a:endParaRPr lang="en-US" altLang="en-US">
              <a:ea typeface="MS PGothic" charset="-128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35940" y="1570037"/>
            <a:ext cx="4114800" cy="4525963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True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False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2" name="TPChart" descr="39D1887DBF5140A0927A171D36C72957Chart20170125220407446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3" name="CAI1"/>
          <p:cNvSpPr/>
          <p:nvPr>
            <p:custDataLst>
              <p:tags r:id="rId4"/>
            </p:custDataLst>
          </p:nvPr>
        </p:nvSpPr>
        <p:spPr>
          <a:xfrm rot="10800000">
            <a:off x="220980" y="2234670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>
                <a:ea typeface="MS PGothic" charset="-128"/>
              </a:rPr>
              <a:t>Public policies aimed at increasing the size of the economic pie also lead to a higher degree of equality.</a:t>
            </a:r>
            <a:endParaRPr lang="en-US" altLang="en-US">
              <a:ea typeface="MS PGothic" charset="-128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935780"/>
            <a:ext cx="4114800" cy="4525963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True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False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2" name="TPChart" descr="F6A54B0EAB084C10A76768B57311D45CChart20170125220408432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3" name="CAI1"/>
          <p:cNvSpPr/>
          <p:nvPr>
            <p:custDataLst>
              <p:tags r:id="rId4"/>
            </p:custDataLst>
          </p:nvPr>
        </p:nvSpPr>
        <p:spPr>
          <a:xfrm rot="10800000">
            <a:off x="142240" y="2600413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You can stay home and study to do well on your exam or you can go to the movies with your friends, but not both. This example illustrates</a:t>
            </a:r>
            <a:r>
              <a:rPr lang="en-US" sz="3200" dirty="0" smtClean="0">
                <a:effectLst/>
              </a:rPr>
              <a:t> </a:t>
            </a:r>
            <a:endParaRPr lang="en-US" altLang="en-US" sz="3200" dirty="0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73321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sz="2000" dirty="0"/>
              <a:t>scarcity and tradeoffs.</a:t>
            </a:r>
            <a:r>
              <a:rPr lang="en-US" sz="2000" dirty="0" smtClean="0">
                <a:effectLst/>
              </a:rPr>
              <a:t> 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sz="2000" dirty="0"/>
              <a:t>scarcity but not tradeoffs.</a:t>
            </a:r>
            <a:r>
              <a:rPr lang="en-US" sz="2000" dirty="0" smtClean="0">
                <a:effectLst/>
              </a:rPr>
              <a:t> 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sz="2000" dirty="0"/>
              <a:t>tradeoffs but not scarcity.</a:t>
            </a:r>
            <a:r>
              <a:rPr lang="en-US" sz="2000" dirty="0" smtClean="0">
                <a:effectLst/>
              </a:rPr>
              <a:t> 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sz="2000" dirty="0"/>
              <a:t>neither tradeoffs nor scarcity.</a:t>
            </a:r>
            <a:r>
              <a:rPr lang="en-US" sz="2000" dirty="0" smtClean="0">
                <a:effectLst/>
              </a:rPr>
              <a:t> </a:t>
            </a:r>
            <a:endParaRPr lang="en-US" altLang="en-US" sz="2000" dirty="0">
              <a:ea typeface="MS PGothic" charset="-128"/>
            </a:endParaRPr>
          </a:p>
        </p:txBody>
      </p:sp>
      <p:pic>
        <p:nvPicPr>
          <p:cNvPr id="2" name="TPChart" descr="1449B05659884509BDB403A6BB35FA5FChart20170125220409400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3" name="CAI1"/>
          <p:cNvSpPr/>
          <p:nvPr>
            <p:custDataLst>
              <p:tags r:id="rId4"/>
            </p:custDataLst>
          </p:nvPr>
        </p:nvSpPr>
        <p:spPr>
          <a:xfrm rot="10800000">
            <a:off x="264160" y="2199474"/>
            <a:ext cx="241300" cy="2413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7603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>
                <a:ea typeface="MS PGothic" charset="-128"/>
              </a:rPr>
              <a:t>Your opportunity cost of going to a Maroon 5 concert during your Spring Break is:</a:t>
            </a:r>
            <a:endParaRPr lang="en-US" altLang="en-US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73321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sz="2000" dirty="0" smtClean="0">
                <a:ea typeface="MS PGothic" charset="-128"/>
              </a:rPr>
              <a:t>zero, because Maroon 5 is your favorite.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2000" dirty="0" smtClean="0">
                <a:ea typeface="MS PGothic" charset="-128"/>
              </a:rPr>
              <a:t>the price of the concert ticket.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2000" dirty="0" smtClean="0">
                <a:ea typeface="MS PGothic" charset="-128"/>
              </a:rPr>
              <a:t>the price of the concert ticket plus the cost of any beverages you buy at the concert.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2000" dirty="0" smtClean="0">
                <a:ea typeface="MS PGothic" charset="-128"/>
              </a:rPr>
              <a:t>the price of the concert ticket, plus the cost of any beverages you buy at the concert, and the value of your time.</a:t>
            </a:r>
            <a:endParaRPr lang="en-US" altLang="en-US" sz="2000" dirty="0">
              <a:ea typeface="MS PGothic" charset="-128"/>
            </a:endParaRPr>
          </a:p>
        </p:txBody>
      </p:sp>
      <p:pic>
        <p:nvPicPr>
          <p:cNvPr id="2" name="TPChart" descr="1847E43CA37F4A2D9AA333C297A5091FChart20170125220410417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3" name="CAI1"/>
          <p:cNvSpPr/>
          <p:nvPr>
            <p:custDataLst>
              <p:tags r:id="rId4"/>
            </p:custDataLst>
          </p:nvPr>
        </p:nvSpPr>
        <p:spPr>
          <a:xfrm rot="10800000">
            <a:off x="213360" y="4171361"/>
            <a:ext cx="304800" cy="3048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7"/>
  <p:tag name="TPFULLVERSION" val="7.5.3.2"/>
  <p:tag name="PPTVERSION" val="14"/>
  <p:tag name="TPOS" val="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B0E9A235568E4F70BC5CB7E718D1E011"/>
  <p:tag name="AUTOOPENPOLL" val="False"/>
  <p:tag name="TYPE" val="TrueFalse"/>
  <p:tag name="TPSLIDEBULLETSTYLE" val="2"/>
  <p:tag name="HASRESULTS" val="False"/>
  <p:tag name="TPQUESTIONXML" val="&lt;?xml version=&quot;1.0&quot; encoding=&quot;UTF-8&quot; standalone=&quot;yes&quot;?&gt;&lt;questionlist&gt;&lt;properties&gt;&lt;guid&gt;8DDD7BCBD593460D9FA94E87F990E12C&lt;/guid&gt;&lt;date&gt;1/25/2017 10:04:03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B0E9A235568E4F70BC5CB7E718D1E011&lt;/guid&gt;&lt;repollguid&gt;E359D465F3C341B9ACF90A116188BC88&lt;/repollguid&gt;&lt;sourceid&gt;4BF1D316E7C04CA58D8797061CDA9442&lt;/sourceid&gt;&lt;questiontext&gt;The business cycle refers to regular and predictable fluctuations in economic activity.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correctanswerindicator&gt;True&lt;/correctanswerindicator&gt;&lt;truefalse&gt;True&lt;/truefalse&gt;&lt;answers&gt;&lt;answer&gt;&lt;guid&gt;8C4A4C9ACA5942028F15F0F5A086D5BB&lt;/guid&gt;&lt;answertext&gt;True&lt;/answertext&gt;&lt;valuetype&gt;-1&lt;/valuetype&gt;&lt;/answer&gt;&lt;answer&gt;&lt;guid&gt;34838DB7BD8B404183D9C59BDBAD8234&lt;/guid&gt;&lt;answertext&gt;False&lt;/answertext&gt;&lt;valuetype&gt;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6AB933655A6C476593AE29377AFD9F28"/>
  <p:tag name="AUTOOPENPOLL" val="False"/>
  <p:tag name="TYPE" val="TrueFalse"/>
  <p:tag name="TPSLIDEBULLETSTYLE" val="2"/>
  <p:tag name="HASRESULTS" val="False"/>
  <p:tag name="TPQUESTIONXML" val="&lt;?xml version=&quot;1.0&quot; encoding=&quot;UTF-8&quot; standalone=&quot;yes&quot;?&gt;&lt;questionlist&gt;&lt;properties&gt;&lt;guid&gt;0D1F783359C34775B2BBE5E318CCFE1A&lt;/guid&gt;&lt;date&gt;1/25/2017 10:04:03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6AB933655A6C476593AE29377AFD9F28&lt;/guid&gt;&lt;repollguid&gt;BD57DB4C508640FE8019076DBE0A0483&lt;/repollguid&gt;&lt;sourceid&gt;D0C9B897E9B4404B8945B3A5662F4367&lt;/sourceid&gt;&lt;questiontext&gt;In 2008 and 2009, the U.S. economy experienced a deep economic downturn. If there is a short-run trade-off between inflation and unemployment, to combat the high unemployment, President Obama should have pursued an inflationary policy such as a stimulus package of reduced taxes and increased government spending.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correctanswerindicator&gt;True&lt;/correctanswerindicator&gt;&lt;truefalse&gt;True&lt;/truefalse&gt;&lt;answers&gt;&lt;answer&gt;&lt;guid&gt;CFB0D4ADCDA4482F8EC1D5BE6AACEA84&lt;/guid&gt;&lt;answertext&gt;True&lt;/answertext&gt;&lt;valuetype&gt;1&lt;/valuetype&gt;&lt;/answer&gt;&lt;answer&gt;&lt;guid&gt;580A3D4430EF4D41A6BEDC77E5C783FD&lt;/guid&gt;&lt;answertext&gt;False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39D1887DBF5140A0927A171D36C72957"/>
  <p:tag name="AUTOOPENPOLL" val="False"/>
  <p:tag name="TYPE" val="TrueFalse"/>
  <p:tag name="TPSLIDEBULLETSTYLE" val="2"/>
  <p:tag name="HASRESULTS" val="False"/>
  <p:tag name="TPQUESTIONXML" val="&lt;?xml version=&quot;1.0&quot; encoding=&quot;UTF-8&quot; standalone=&quot;yes&quot;?&gt;&lt;questionlist&gt;&lt;properties&gt;&lt;guid&gt;E4599BC0C36748DC808363B3805BCF20&lt;/guid&gt;&lt;date&gt;1/25/2017 10:04:03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39D1887DBF5140A0927A171D36C72957&lt;/guid&gt;&lt;repollguid&gt;C8AFBDAAC39148BFB9A7C99E247BC6B9&lt;/repollguid&gt;&lt;sourceid&gt;572AB21BB2AD4164A863603FABE9EC92&lt;/sourceid&gt;&lt;questiontext&gt;A society faces many decisions, but a household does not.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correctanswerindicator&gt;True&lt;/correctanswerindicator&gt;&lt;truefalse&gt;True&lt;/truefalse&gt;&lt;answers&gt;&lt;answer&gt;&lt;guid&gt;3F6E0ADE7BCB4478AD5C57824B3F5E7E&lt;/guid&gt;&lt;answertext&gt;True&lt;/answertext&gt;&lt;valuetype&gt;-1&lt;/valuetype&gt;&lt;/answer&gt;&lt;answer&gt;&lt;guid&gt;78E6B1BAB90C42FF8385D5A5DECD0689&lt;/guid&gt;&lt;answertext&gt;False&lt;/answertext&gt;&lt;valuetype&gt;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61F91DC307EB4265AF976ABBDCA7C66C"/>
  <p:tag name="AUTOOPENPOLL" val="False"/>
  <p:tag name="TYPE" val="TrueFalse"/>
  <p:tag name="TPSLIDEBULLETSTYLE" val="2"/>
  <p:tag name="HASRESULTS" val="False"/>
  <p:tag name="TPQUESTIONXML" val="&lt;?xml version=&quot;1.0&quot; encoding=&quot;UTF-8&quot; standalone=&quot;yes&quot;?&gt;&lt;questionlist&gt;&lt;properties&gt;&lt;guid&gt;52C25BF244D54D47BD36B3558601B950&lt;/guid&gt;&lt;date&gt;1/25/2017 10:04:03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61F91DC307EB4265AF976ABBDCA7C66C&lt;/guid&gt;&lt;repollguid&gt;C0D22BD2CD3847738044B3C25AB94FD8&lt;/repollguid&gt;&lt;sourceid&gt;A16446AAF3444365B2654106D6B2C069&lt;/sourceid&gt;&lt;questiontext&gt;Economics is best defined as the study of how to run a business most profitably.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correctanswerindicator&gt;True&lt;/correctanswerindicator&gt;&lt;truefalse&gt;True&lt;/truefalse&gt;&lt;answers&gt;&lt;answer&gt;&lt;guid&gt;18C9948D81294985A0057A8038A9A228&lt;/guid&gt;&lt;answertext&gt;True&lt;/answertext&gt;&lt;valuetype&gt;-1&lt;/valuetype&gt;&lt;/answer&gt;&lt;answer&gt;&lt;guid&gt;4327A7B34FDC49E7BC894036DF283504&lt;/guid&gt;&lt;answertext&gt;False&lt;/answertext&gt;&lt;valuetype&gt;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F6A54B0EAB084C10A76768B57311D45C"/>
  <p:tag name="AUTOOPENPOLL" val="False"/>
  <p:tag name="TYPE" val="TrueFalse"/>
  <p:tag name="TPSLIDEBULLETSTYLE" val="2"/>
  <p:tag name="HASRESULTS" val="False"/>
  <p:tag name="TPQUESTIONXML" val="&lt;?xml version=&quot;1.0&quot; encoding=&quot;UTF-8&quot; standalone=&quot;yes&quot;?&gt;&lt;questionlist&gt;&lt;properties&gt;&lt;guid&gt;01E1D24C933B4348B6257DC4A14558E2&lt;/guid&gt;&lt;date&gt;1/25/2017 10:04:03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F6A54B0EAB084C10A76768B57311D45C&lt;/guid&gt;&lt;repollguid&gt;6A9B62188B86430F8A32E08705993569&lt;/repollguid&gt;&lt;sourceid&gt;C78CE735E2D44126B9D4CA3FC4BA2BE8&lt;/sourceid&gt;&lt;questiontext&gt;Public policies aimed at increasing the size of the economic pie also lead to a higher degree of equality.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correctanswerindicator&gt;True&lt;/correctanswerindicator&gt;&lt;truefalse&gt;True&lt;/truefalse&gt;&lt;answers&gt;&lt;answer&gt;&lt;guid&gt;8AA721BC127345DBB0DB860CD05C6157&lt;/guid&gt;&lt;answertext&gt;True&lt;/answertext&gt;&lt;valuetype&gt;-1&lt;/valuetype&gt;&lt;/answer&gt;&lt;answer&gt;&lt;guid&gt;04A7727B4CB64ACBA076019E88FF42AC&lt;/guid&gt;&lt;answertext&gt;False&lt;/answertext&gt;&lt;valuetype&gt;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1449B05659884509BDB403A6BB35FA5F"/>
  <p:tag name="AUTOOPENPOLL" val="False"/>
  <p:tag name="TYPE" val="MultiChoiceSlide"/>
  <p:tag name="TPSLIDEBULLETSTYLE" val="2"/>
  <p:tag name="HASRESULTS" val="False"/>
  <p:tag name="TPQUESTIONXML" val="&lt;?xml version=&quot;1.0&quot; encoding=&quot;UTF-8&quot; standalone=&quot;yes&quot;?&gt;&lt;questionlist&gt;&lt;properties&gt;&lt;guid&gt;D4368654D498414DBD633E69C90934D6&lt;/guid&gt;&lt;date&gt;1/25/2017 10:04:03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1449B05659884509BDB403A6BB35FA5F&lt;/guid&gt;&lt;repollguid&gt;96DA4900A07E4C959D6294658970A7F9&lt;/repollguid&gt;&lt;sourceid&gt;5AE00B66EC5F48F19912F0F4B77EDEED&lt;/sourceid&gt;&lt;questiontext&gt;You can stay home and study to do well on your exam or you can go to the movies with your friends, but not both. This example illustrates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correctanswerindicator&gt;True&lt;/correctanswerindicator&gt;&lt;answers&gt;&lt;answer&gt;&lt;guid&gt;B1CFA65F5FB84A58A9F7BDA99243A6CA&lt;/guid&gt;&lt;answertext&gt;scarcity and tradeoffs.&lt;/answertext&gt;&lt;valuetype&gt;1&lt;/valuetype&gt;&lt;/answer&gt;&lt;answer&gt;&lt;guid&gt;7FD8430932A74B8B84BB83DD109D256F&lt;/guid&gt;&lt;answertext&gt;scarcity but not tradeoffs.&lt;/answertext&gt;&lt;valuetype&gt;-1&lt;/valuetype&gt;&lt;/answer&gt;&lt;answer&gt;&lt;guid&gt;108F43CE7C384ECCB2D250DF814964D8&lt;/guid&gt;&lt;answertext&gt;tradeoffs but not scarcity.&lt;/answertext&gt;&lt;valuetype&gt;-1&lt;/valuetype&gt;&lt;/answer&gt;&lt;answer&gt;&lt;guid&gt;4A75121618BF4CDA8A0C60DDF51B13B0&lt;/guid&gt;&lt;answertext&gt;neither tradeoffs nor scarcity.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OPENPOLL" val="False"/>
  <p:tag name="TYPE" val="MultiChoiceSlide"/>
  <p:tag name="TPSLIDEBULLETSTYLE" val="2"/>
  <p:tag name="SLIDEGUID" val="1847E43CA37F4A2D9AA333C297A5091F"/>
  <p:tag name="HASRESULTS" val="False"/>
  <p:tag name="TPQUESTIONXML" val="&lt;?xml version=&quot;1.0&quot; encoding=&quot;UTF-8&quot; standalone=&quot;yes&quot;?&gt;&lt;questionlist&gt;&lt;properties&gt;&lt;guid&gt;62B99FA9116A4C01AA91FBFA35F285F1&lt;/guid&gt;&lt;date&gt;1/25/2017 10:04:03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1847E43CA37F4A2D9AA333C297A5091F&lt;/guid&gt;&lt;repollguid&gt;96DA4900A07E4C959D6294658970A7F9&lt;/repollguid&gt;&lt;sourceid&gt;5AE00B66EC5F48F19912F0F4B77EDEED&lt;/sourceid&gt;&lt;questiontext&gt;Your opportunity cost of going to a Maroon 5 concert during your Spring Break is: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correctanswerindicator&gt;True&lt;/correctanswerindicator&gt;&lt;answers&gt;&lt;answer&gt;&lt;guid&gt;B1CFA65F5FB84A58A9F7BDA99243A6CA&lt;/guid&gt;&lt;answertext&gt;zero, because Maroon 5 is your favorite.&lt;/answertext&gt;&lt;valuetype&gt;-1&lt;/valuetype&gt;&lt;/answer&gt;&lt;answer&gt;&lt;guid&gt;7FD8430932A74B8B84BB83DD109D256F&lt;/guid&gt;&lt;answertext&gt;the price of the concert ticket.&lt;/answertext&gt;&lt;valuetype&gt;-1&lt;/valuetype&gt;&lt;/answer&gt;&lt;answer&gt;&lt;guid&gt;108F43CE7C384ECCB2D250DF814964D8&lt;/guid&gt;&lt;answertext&gt;the price of the concert ticket plus the cost of any beverages you buy at the concert.&lt;/answertext&gt;&lt;valuetype&gt;-1&lt;/valuetype&gt;&lt;/answer&gt;&lt;answer&gt;&lt;guid&gt;4A75121618BF4CDA8A0C60DDF51B13B0&lt;/guid&gt;&lt;answertext&gt;the price of the concert ticket, plus the cost of any beverages you buy at the concert, and the value of your time.&lt;/answertext&gt;&lt;valuetype&gt;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03A514C9246E4876A2008A626233B8C6"/>
  <p:tag name="AUTOOPENPOLL" val="False"/>
  <p:tag name="TYPE" val="MultiChoiceSlide"/>
  <p:tag name="TPSLIDEBULLETSTYLE" val="2"/>
  <p:tag name="HASRESULTS" val="False"/>
  <p:tag name="TPQUESTIONXML" val="&lt;?xml version=&quot;1.0&quot; encoding=&quot;UTF-8&quot; standalone=&quot;yes&quot;?&gt;&lt;questionlist&gt;&lt;properties&gt;&lt;guid&gt;47363EABA1FD4495836C35A5AC3008F2&lt;/guid&gt;&lt;date&gt;1/25/2017 10:04:03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03A514C9246E4876A2008A626233B8C6&lt;/guid&gt;&lt;repollguid&gt;C8A1CD840F374E21AEE2D48791942685&lt;/repollguid&gt;&lt;sourceid&gt;5AA42E4777AB49D39243E21920E48B94&lt;/sourceid&gt;&lt;questiontext&gt;Certain employees are eligible for unemployment compensation if they lose their jobs through no fault of their own.  If Jim, a factory worker, will receive compensation of half his regular pay for 52 weeks while he looks for a job, then: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correctanswerindicator&gt;True&lt;/correctanswerindicator&gt;&lt;answers&gt;&lt;answer&gt;&lt;guid&gt;78DDA02EA6D0475C8E32452300C2EC27&lt;/guid&gt;&lt;answertext&gt;the unemployment compensation most likely raises Jim’s incentive to save while he is working. Unemployment compensation most likely increases Jim’s efforts to find a new job.&lt;/answertext&gt;&lt;valuetype&gt;-1&lt;/valuetype&gt;&lt;/answer&gt;&lt;answer&gt;&lt;guid&gt;25B33D5763384713A2CC0EA463060F8F&lt;/guid&gt;&lt;answertext&gt;the unemployment compensation most likely raises Jim’s incentive to save while he is working.  Unemployment compensation most likely decreases Jim’s efforts to find a new job.&lt;/answertext&gt;&lt;valuetype&gt;-1&lt;/valuetype&gt;&lt;/answer&gt;&lt;answer&gt;&lt;guid&gt;21C37611D3B04B0BA4C25B4EB7557D4A&lt;/guid&gt;&lt;answertext&gt;the unemployment compensation most likely lowers Jim’s incentive to save while he is working.  Unemployment compensation most likely increases Jim’s efforts to find a new job.&lt;/answertext&gt;&lt;valuetype&gt;-1&lt;/valuetype&gt;&lt;/answer&gt;&lt;answer&gt;&lt;guid&gt;1D6126E056E848D5929309FA93ECE529&lt;/guid&gt;&lt;answertext&gt;the unemployment compensation most likely lowers Jim’s incentive to save while he is working.  Unemployment compensation most likely decreases Jim’s efforts to find a new job.&lt;/answertext&gt;&lt;valuetype&gt;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F4CD0B7707AB4A77A0903902D6EB93DF"/>
  <p:tag name="AUTOOPENPOLL" val="False"/>
  <p:tag name="TYPE" val="MultiChoiceSlide"/>
  <p:tag name="TPSLIDEBULLETSTYLE" val="2"/>
  <p:tag name="HASRESULTS" val="False"/>
  <p:tag name="TPQUESTIONXML" val="&lt;?xml version=&quot;1.0&quot; encoding=&quot;UTF-8&quot; standalone=&quot;yes&quot;?&gt;&lt;questionlist&gt;&lt;properties&gt;&lt;guid&gt;4B0D0BA554DD462DA75017DDD65923E6&lt;/guid&gt;&lt;date&gt;1/25/2017 10:04:03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F4CD0B7707AB4A77A0903902D6EB93DF&lt;/guid&gt;&lt;repollguid&gt;9FF1F95FFE7048CEBA7C793025FC370A&lt;/repollguid&gt;&lt;sourceid&gt;45BFF19DAC2446F782E720D6E01C15D8&lt;/sourceid&gt;&lt;questiontext&gt;Micah has spent $30 for a taxi ride to attend a Colts game. When he arrives at the stadium, he discovers that he left his ticket at home. He doesn’t have time to return home to get it. He paid $60 for his ticket, but can buy another one for $80. In deciding whether he should buy another ticket Micah should compare the value he places on attending the game to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correctanswerindicator&gt;True&lt;/correctanswerindicator&gt;&lt;answers&gt;&lt;answer&gt;&lt;guid&gt;D48CE7D6DC5C487C913ADD94E46ADA47&lt;/guid&gt;&lt;answertext&gt;$30.&lt;/answertext&gt;&lt;valuetype&gt;-1&lt;/valuetype&gt;&lt;/answer&gt;&lt;answer&gt;&lt;guid&gt;D92E7DF562914AA0AA927E0D6BE93345&lt;/guid&gt;&lt;answertext&gt;$80.&lt;/answertext&gt;&lt;valuetype&gt;1&lt;/valuetype&gt;&lt;/answer&gt;&lt;answer&gt;&lt;guid&gt;CF709E680CE94BA9A24FBFED41FD1664&lt;/guid&gt;&lt;answertext&gt;$90.&lt;/answertext&gt;&lt;valuetype&gt;-1&lt;/valuetype&gt;&lt;/answer&gt;&lt;answer&gt;&lt;guid&gt;F980646FCE704A3EBDDAA791D74005FA&lt;/guid&gt;&lt;answertext&gt;$170.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C7FCE8F320704BCF90AB8141BFE2EF48"/>
  <p:tag name="AUTOOPENPOLL" val="False"/>
  <p:tag name="TYPE" val="MultiChoiceSlide"/>
  <p:tag name="TPSLIDEBULLETSTYLE" val="2"/>
  <p:tag name="HASRESULTS" val="False"/>
  <p:tag name="TPQUESTIONXML" val="&lt;?xml version=&quot;1.0&quot; encoding=&quot;UTF-8&quot; standalone=&quot;yes&quot;?&gt;&lt;questionlist&gt;&lt;properties&gt;&lt;guid&gt;FB791627F3754D7B871D9BB54C2CB0AE&lt;/guid&gt;&lt;date&gt;1/25/2017 10:04:03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C7FCE8F320704BCF90AB8141BFE2EF48&lt;/guid&gt;&lt;repollguid&gt;F071F8C228AD4A4E8B0EEC82DE2E2C15&lt;/repollguid&gt;&lt;sourceid&gt;7D5AC6642F1C4C9696B9AFD22AD9FA4C&lt;/sourceid&gt;&lt;questiontext&gt;Trade between countries tends to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correctanswerindicator&gt;True&lt;/correctanswerindicator&gt;&lt;answers&gt;&lt;answer&gt;&lt;guid&gt;2941CC64073D4560B04D90215EEDD08D&lt;/guid&gt;&lt;answertext&gt;reduce specialization and make everyone better off.&lt;/answertext&gt;&lt;valuetype&gt;-1&lt;/valuetype&gt;&lt;/answer&gt;&lt;answer&gt;&lt;guid&gt;D5DD319A949A4F9ABF0A7E10CFA972E3&lt;/guid&gt;&lt;answertext&gt;reduce specialization and make everyone worse off.&lt;/answertext&gt;&lt;valuetype&gt;-1&lt;/valuetype&gt;&lt;/answer&gt;&lt;answer&gt;&lt;guid&gt;717F3188D0CE4907A1939CCCBAE64FF8&lt;/guid&gt;&lt;answertext&gt;raise specialization and make everyone better off.&lt;/answertext&gt;&lt;valuetype&gt;1&lt;/valuetype&gt;&lt;/answer&gt;&lt;answer&gt;&lt;guid&gt;2A757DB89ECB49949D932C5115F5D904&lt;/guid&gt;&lt;answertext&gt;raise specialization but make everyone worse off.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2457EC8874384488AAE0BF44D554F7C4"/>
  <p:tag name="AUTOOPENPOLL" val="False"/>
  <p:tag name="TYPE" val="MultiChoiceSlide"/>
  <p:tag name="TPSLIDEBULLETSTYLE" val="2"/>
  <p:tag name="HASRESULTS" val="False"/>
  <p:tag name="TPQUESTIONXML" val="&lt;?xml version=&quot;1.0&quot; encoding=&quot;UTF-8&quot; standalone=&quot;yes&quot;?&gt;&lt;questionlist&gt;&lt;properties&gt;&lt;guid&gt;27463FACF40141D689793427C2BFCCB1&lt;/guid&gt;&lt;date&gt;1/25/2017 10:04:03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2457EC8874384488AAE0BF44D554F7C4&lt;/guid&gt;&lt;repollguid&gt;3773FB18E99C43C0B9739AA04BC4B025&lt;/repollguid&gt;&lt;sourceid&gt;E30CA96BA31B4CB4B366430D39F440FF&lt;/sourceid&gt;&lt;questiontext&gt;Which of the following is the primary determinant of the standard of living?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correctanswerindicator&gt;True&lt;/correctanswerindicator&gt;&lt;answers&gt;&lt;answer&gt;&lt;guid&gt;EEA289DBF88F41A294058ED0CB211964&lt;/guid&gt;&lt;answertext&gt;labor unions&lt;/answertext&gt;&lt;valuetype&gt;-1&lt;/valuetype&gt;&lt;/answer&gt;&lt;answer&gt;&lt;guid&gt;4EBEF6C13B634041B8128AE6A2557ACA&lt;/guid&gt;&lt;answertext&gt;productivity&lt;/answertext&gt;&lt;valuetype&gt;1&lt;/valuetype&gt;&lt;/answer&gt;&lt;answer&gt;&lt;guid&gt;2A08805A66274B108354562CA87AC01C&lt;/guid&gt;&lt;answertext&gt;the amount of labor&lt;/answertext&gt;&lt;valuetype&gt;-1&lt;/valuetype&gt;&lt;/answer&gt;&lt;answer&gt;&lt;guid&gt;C8C317E7571D4BAD9A12B5094E52BC53&lt;/guid&gt;&lt;answertext&gt;competition from foreign countries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09486BC4EC445B6B7F18EF1F4A02AF4"/>
  <p:tag name="AUTOOPENPOLL" val="False"/>
  <p:tag name="TYPE" val="MultiChoiceSlide"/>
  <p:tag name="TPSLIDEBULLETSTYLE" val="2"/>
  <p:tag name="HASRESULTS" val="False"/>
  <p:tag name="TPQUESTIONXML" val="&lt;?xml version=&quot;1.0&quot; encoding=&quot;UTF-8&quot; standalone=&quot;yes&quot;?&gt;&lt;questionlist&gt;&lt;properties&gt;&lt;guid&gt;E4791DD26706412BA699C9A9DEBD042C&lt;/guid&gt;&lt;date&gt;1/25/2017 10:04:03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409486BC4EC445B6B7F18EF1F4A02AF4&lt;/guid&gt;&lt;repollguid&gt;BDE79880CC9E488585C08E68454CF61D&lt;/repollguid&gt;&lt;sourceid&gt;34AC713BBAC740138578BA6BA34AD850&lt;/sourceid&gt;&lt;questiontext&gt;As the manager at the local Save-a-lot, you are thinking of adding one more cashier that would increase sales revenues by $400 per week. What is the most you can pay this new cashier and why?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correctanswerindicator&gt;True&lt;/correctanswerindicator&gt;&lt;answers&gt;&lt;answer&gt;&lt;guid&gt;3ADD7143217F4E94ACB62C6CB5217CC2&lt;/guid&gt;&lt;answertext&gt;$200 per week, so the store makes a profit of $200.&lt;/answertext&gt;&lt;valuetype&gt;-1&lt;/valuetype&gt;&lt;/answer&gt;&lt;answer&gt;&lt;guid&gt;C9C239D9121F4E5DA56F4B0213358D71&lt;/guid&gt;&lt;answertext&gt;$400 per week, because that is the marginal benefit of hiring the new cashier.&lt;/answertext&gt;&lt;valuetype&gt;1&lt;/valuetype&gt;&lt;/answer&gt;&lt;answer&gt;&lt;guid&gt;7B0A78F01D6C4B129530554C6685E4A8&lt;/guid&gt;&lt;answertext&gt;$500 per week, because you are fair and pay more than the minimum wage.&lt;/answertext&gt;&lt;valuetype&gt;-1&lt;/valuetype&gt;&lt;/answer&gt;&lt;answer&gt;&lt;guid&gt;51B9D8DBBA6246369B78C2F490D8AA53&lt;/guid&gt;&lt;answertext&gt;I don't have enough information to make this decision.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F5854AC291804573892E3E12975E4189"/>
  <p:tag name="AUTOOPENPOLL" val="False"/>
  <p:tag name="TYPE" val="MultiChoiceSlide"/>
  <p:tag name="TPSLIDEBULLETSTYLE" val="2"/>
  <p:tag name="HASRESULTS" val="False"/>
  <p:tag name="TPQUESTIONXML" val="&lt;?xml version=&quot;1.0&quot; encoding=&quot;UTF-8&quot; standalone=&quot;yes&quot;?&gt;&lt;questionlist&gt;&lt;properties&gt;&lt;guid&gt;5C81E95A437E4FBD80848694256A9F39&lt;/guid&gt;&lt;date&gt;1/25/2017 10:04:03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F5854AC291804573892E3E12975E4189&lt;/guid&gt;&lt;repollguid&gt;5279750E681B4994A4F105DC7144304E&lt;/repollguid&gt;&lt;sourceid&gt;740902F0BA594407A7C149234B71C1FC&lt;/sourceid&gt;&lt;questiontext&gt;High inflation is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correctanswerindicator&gt;True&lt;/correctanswerindicator&gt;&lt;answers&gt;&lt;answer&gt;&lt;guid&gt;75475B1928B047BD95928ACC744DCDB0&lt;/guid&gt;&lt;answertext&gt;not associated with high money supply growth rates. An increase in inflation temporarily reduces unemployment.&lt;/answertext&gt;&lt;valuetype&gt;-1&lt;/valuetype&gt;&lt;/answer&gt;&lt;answer&gt;&lt;guid&gt;A9C5FF8AC8704A898D2E47F6357A511B&lt;/guid&gt;&lt;answertext&gt;not associated with high money supply growth rates. An increase in inflation permanently reduces unemployment.&lt;/answertext&gt;&lt;valuetype&gt;-1&lt;/valuetype&gt;&lt;/answer&gt;&lt;answer&gt;&lt;guid&gt;5D1FBDA3F994491D802CF79AE023715F&lt;/guid&gt;&lt;answertext&gt;associated with high money supply growth rates. An increase in inflation temporarily reduces unemployment.&lt;/answertext&gt;&lt;valuetype&gt;1&lt;/valuetype&gt;&lt;/answer&gt;&lt;answer&gt;&lt;guid&gt;2AC08766E3454018A975E632DA3091B5&lt;/guid&gt;&lt;answertext&gt;associated with high money supply growth rates. An increase in inflation permanently reduces unemployment.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D8599F6D41A743C5B2DEC056C8740638"/>
  <p:tag name="AUTOOPENPOLL" val="False"/>
  <p:tag name="TYPE" val="MultiChoiceSlide"/>
  <p:tag name="TPSLIDEBULLETSTYLE" val="2"/>
  <p:tag name="HASRESULTS" val="False"/>
  <p:tag name="TPQUESTIONXML" val="&lt;?xml version=&quot;1.0&quot; encoding=&quot;UTF-8&quot; standalone=&quot;yes&quot;?&gt;&lt;questionlist&gt;&lt;properties&gt;&lt;guid&gt;3AEF08F1F91F4F658402DBE87B1CE901&lt;/guid&gt;&lt;date&gt;1/25/2017 10:04:03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D8599F6D41A743C5B2DEC056C8740638&lt;/guid&gt;&lt;repollguid&gt;1953248BE40C4B12943604FA3B127158&lt;/repollguid&gt;&lt;sourceid&gt;C61F80DBB5C942079E0109416D946750&lt;/sourceid&gt;&lt;questiontext&gt;Which of the following is not an incentive effect of higher gasoline prices?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correctanswerindicator&gt;True&lt;/correctanswerindicator&gt;&lt;answers&gt;&lt;answer&gt;&lt;guid&gt;5B2E1FEF7A514C3D89F6F667FDAD98D3&lt;/guid&gt;&lt;answertext&gt;People drive smaller, more fuel-efficient cars.&lt;/answertext&gt;&lt;valuetype&gt;-1&lt;/valuetype&gt;&lt;/answer&gt;&lt;answer&gt;&lt;guid&gt;1F77EC30FEFC4954A80E7EF484FBAE2F&lt;/guid&gt;&lt;answertext&gt;People take public transportation.&lt;/answertext&gt;&lt;valuetype&gt;-1&lt;/valuetype&gt;&lt;/answer&gt;&lt;answer&gt;&lt;guid&gt;0072CDF410A345AC8875576725EC3AD2&lt;/guid&gt;&lt;answertext&gt;People live closer to where they work.&lt;/answertext&gt;&lt;valuetype&gt;-1&lt;/valuetype&gt;&lt;/answer&gt;&lt;answer&gt;&lt;guid&gt;06EFE8CEE62E426BBC1C91A52518015B&lt;/guid&gt;&lt;answertext&gt;Exxon-Mobile drills fewer oil wells.&lt;/answertext&gt;&lt;valuetype&gt;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8758E8FC0514FE8A5FC3107A6CACD0F"/>
  <p:tag name="AUTOOPENPOLL" val="False"/>
  <p:tag name="TYPE" val="TrueFalse"/>
  <p:tag name="TPSLIDEBULLETSTYLE" val="2"/>
  <p:tag name="HASRESULTS" val="False"/>
  <p:tag name="TPQUESTIONXML" val="&lt;?xml version=&quot;1.0&quot; encoding=&quot;UTF-8&quot; standalone=&quot;yes&quot;?&gt;&lt;questionlist&gt;&lt;properties&gt;&lt;guid&gt;429304263853470D885635E0C730E2EC&lt;/guid&gt;&lt;date&gt;1/25/2017 10:04:03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78758E8FC0514FE8A5FC3107A6CACD0F&lt;/guid&gt;&lt;repollguid&gt;11E4A2B42FEA4989B423A61C608176EA&lt;/repollguid&gt;&lt;sourceid&gt;8B770E374BDB4282A90018279EAC2815&lt;/sourceid&gt;&lt;questiontext&gt;Exhaust from a factory that increases health risks for people living near the factory is an example of an externality.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correctanswerindicator&gt;True&lt;/correctanswerindicator&gt;&lt;truefalse&gt;True&lt;/truefalse&gt;&lt;answers&gt;&lt;answer&gt;&lt;guid&gt;B5FCF90E870D49719BC9AC0A48E6C8D3&lt;/guid&gt;&lt;answertext&gt;True&lt;/answertext&gt;&lt;valuetype&gt;1&lt;/valuetype&gt;&lt;/answer&gt;&lt;answer&gt;&lt;guid&gt;6F794C4496C349B3B51F7E2DDBDA81A5&lt;/guid&gt;&lt;answertext&gt;False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A57B766AEA940D5B762FAF847F5CC1F"/>
  <p:tag name="AUTOOPENPOLL" val="False"/>
  <p:tag name="TYPE" val="MultiChoiceSlide"/>
  <p:tag name="TPSLIDEBULLETSTYLE" val="2"/>
  <p:tag name="HASRESULTS" val="False"/>
  <p:tag name="TPQUESTIONXML" val="&lt;?xml version=&quot;1.0&quot; encoding=&quot;UTF-8&quot; standalone=&quot;yes&quot;?&gt;&lt;questionlist&gt;&lt;properties&gt;&lt;guid&gt;E17A4E4F787745BC9AFC7F651A50389B&lt;/guid&gt;&lt;date&gt;1/25/2017 10:04:03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7A57B766AEA940D5B762FAF847F5CC1F&lt;/guid&gt;&lt;repollguid&gt;BF37460A8E554C2C991BB320253BD386&lt;/repollguid&gt;&lt;sourceid&gt;F6DF6DF5538E47DD82FA3E2ECFAACB6B&lt;/sourceid&gt;&lt;questiontext&gt;Adam Smith would have loved Uber, the company providing an app for smartphones that connects passengers and drivers, because: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correctanswerindicator&gt;True&lt;/correctanswerindicator&gt;&lt;answers&gt;&lt;answer&gt;&lt;guid&gt;3B66EAF3CA984DBBBF187BCEADC95D69&lt;/guid&gt;&lt;answertext&gt;the rides from Uber cars are less expensive than taxis.&lt;/answertext&gt;&lt;valuetype&gt;-1&lt;/valuetype&gt;&lt;/answer&gt;&lt;answer&gt;&lt;guid&gt;D047DE9E079E4E5996FBDA8A0E927FA3&lt;/guid&gt;&lt;answertext&gt;Uber cars are more popular than taxis.&lt;/answertext&gt;&lt;valuetype&gt;-1&lt;/valuetype&gt;&lt;/answer&gt;&lt;answer&gt;&lt;guid&gt;BC72C93E54EA4D1FA885E14390FF0679&lt;/guid&gt;&lt;answertext&gt;the service increases consumer well-being.&lt;/answertext&gt;&lt;valuetype&gt;1&lt;/valuetype&gt;&lt;/answer&gt;&lt;answer&gt;&lt;guid&gt;55CE5FD523B644FD863EB8EEA056AAED&lt;/guid&gt;&lt;answertext&gt;the Uber driver do not respond to incentives.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863</Words>
  <Application>Microsoft Macintosh PowerPoint</Application>
  <PresentationFormat>On-screen Show 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Economics is best defined as the study of how to run a business most profitably.</vt:lpstr>
      <vt:lpstr>Exhaust from a factory that increases health risks for people living near the factory is an example of an externality.</vt:lpstr>
      <vt:lpstr>The business cycle refers to regular and predictable fluctuations in economic activity.</vt:lpstr>
      <vt:lpstr>In 2008 and 2009, the U.S. economy experienced a deep economic downturn. If there is a short-run trade-off between inflation and unemployment, to combat the high unemployment, President Obama should have pursued an inflationary policy such as a stimulus package of reduced taxes and increased government spending.</vt:lpstr>
      <vt:lpstr>A society faces many decisions, but a household does not.</vt:lpstr>
      <vt:lpstr>Public policies aimed at increasing the size of the economic pie also lead to a higher degree of equality.</vt:lpstr>
      <vt:lpstr>You can stay home and study to do well on your exam or you can go to the movies with your friends, but not both. This example illustrates </vt:lpstr>
      <vt:lpstr>Your opportunity cost of going to a Maroon 5 concert during your Spring Break is:</vt:lpstr>
      <vt:lpstr>Certain employees are eligible for unemployment compensation if they lose their jobs through no fault of their own.  If Jim, a factory worker, will receive compensation of half his regular pay for 52 weeks while he looks for a job, then:</vt:lpstr>
      <vt:lpstr>Micah has spent $30 for a taxi ride to attend a Colts game. When he arrives at the stadium, he discovers that he left his ticket at home. He doesn’t have time to return home to get it. He paid $60 for his ticket, but can buy another one for $80. In deciding whether he should buy another ticket Micah should compare the value he places on attending the game to</vt:lpstr>
      <vt:lpstr>Trade between countries tends to</vt:lpstr>
      <vt:lpstr>Which of the following is the primary determinant of the standard of living?</vt:lpstr>
      <vt:lpstr>As the manager at the local Save-a-lot, you are thinking of adding one more cashier that would increase sales revenues by $400 per week. What is the most you can pay this new cashier and why?</vt:lpstr>
      <vt:lpstr>High inflation is</vt:lpstr>
      <vt:lpstr>Which of the following is not an incentive effect of higher gasoline prices?</vt:lpstr>
      <vt:lpstr>Adam Smith would have loved Uber, the company providing an app for smartphones that connects passengers and drivers, because:</vt:lpstr>
    </vt:vector>
  </TitlesOfParts>
  <Company>Viola Productions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Ylonda Viola</dc:creator>
  <cp:lastModifiedBy>Ylonda Viola</cp:lastModifiedBy>
  <cp:revision>23</cp:revision>
  <dcterms:created xsi:type="dcterms:W3CDTF">2016-08-17T00:29:52Z</dcterms:created>
  <dcterms:modified xsi:type="dcterms:W3CDTF">2017-01-26T05:05:09Z</dcterms:modified>
</cp:coreProperties>
</file>